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259" r:id="rId5"/>
    <p:sldId id="262" r:id="rId6"/>
    <p:sldId id="258" r:id="rId7"/>
    <p:sldId id="260" r:id="rId8"/>
    <p:sldId id="263" r:id="rId9"/>
    <p:sldId id="261" r:id="rId10"/>
    <p:sldId id="264" r:id="rId11"/>
    <p:sldId id="267" r:id="rId12"/>
    <p:sldId id="265" r:id="rId13"/>
    <p:sldId id="266" r:id="rId14"/>
    <p:sldId id="296" r:id="rId15"/>
    <p:sldId id="269" r:id="rId16"/>
    <p:sldId id="268" r:id="rId17"/>
    <p:sldId id="270" r:id="rId18"/>
    <p:sldId id="274" r:id="rId19"/>
    <p:sldId id="271" r:id="rId20"/>
    <p:sldId id="293" r:id="rId21"/>
    <p:sldId id="272" r:id="rId22"/>
    <p:sldId id="276" r:id="rId23"/>
    <p:sldId id="289" r:id="rId24"/>
    <p:sldId id="290" r:id="rId25"/>
    <p:sldId id="291" r:id="rId26"/>
    <p:sldId id="305" r:id="rId27"/>
    <p:sldId id="292" r:id="rId28"/>
    <p:sldId id="277" r:id="rId29"/>
    <p:sldId id="306" r:id="rId30"/>
    <p:sldId id="278" r:id="rId31"/>
    <p:sldId id="279" r:id="rId32"/>
    <p:sldId id="273" r:id="rId33"/>
    <p:sldId id="307" r:id="rId34"/>
    <p:sldId id="280" r:id="rId35"/>
    <p:sldId id="294" r:id="rId36"/>
    <p:sldId id="304" r:id="rId37"/>
    <p:sldId id="282" r:id="rId38"/>
    <p:sldId id="299" r:id="rId39"/>
    <p:sldId id="281" r:id="rId40"/>
    <p:sldId id="300" r:id="rId41"/>
    <p:sldId id="297" r:id="rId42"/>
    <p:sldId id="285" r:id="rId43"/>
    <p:sldId id="301" r:id="rId44"/>
    <p:sldId id="283" r:id="rId45"/>
    <p:sldId id="288" r:id="rId46"/>
    <p:sldId id="302" r:id="rId47"/>
    <p:sldId id="303" r:id="rId48"/>
    <p:sldId id="286" r:id="rId49"/>
    <p:sldId id="284" r:id="rId50"/>
    <p:sldId id="30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iztory.ru/upload/burokrati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27"/>
          <a:stretch/>
        </p:blipFill>
        <p:spPr bwMode="auto">
          <a:xfrm>
            <a:off x="5171917" y="1321496"/>
            <a:ext cx="3990666" cy="486266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76" y="4293096"/>
            <a:ext cx="6140400" cy="1891068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245-летию</a:t>
            </a:r>
            <a:endParaRPr lang="en-US" sz="36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</a:t>
            </a:r>
          </a:p>
          <a:p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М. Сперанского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400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57885" y="6488668"/>
            <a:ext cx="1028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56792"/>
            <a:ext cx="6372200" cy="252028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Гений русской</a:t>
            </a:r>
            <a:b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бюрократии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177405"/>
      </p:ext>
    </p:extLst>
  </p:cSld>
  <p:clrMapOvr>
    <a:masterClrMapping/>
  </p:clrMapOvr>
  <p:transition advTm="10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00.infourok.ru/images/doc/319/318520/hello_html_2529c6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31" b="18427"/>
          <a:stretch/>
        </p:blipFill>
        <p:spPr bwMode="auto">
          <a:xfrm>
            <a:off x="755576" y="2711148"/>
            <a:ext cx="7620000" cy="34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424" y="60932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Владимирская епархиальная </a:t>
            </a:r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1780 году Михаил был устроен во Владимирскую епархиальную семинарию. В этом заведении у Сперанского открылись блестящие способности: страстная любовь к чтению и размышлениям, самостоятельность и твёрдость характера, а также ярко выраженное умение ладить со всеми, добродушие и скромность. Среди самых способных учащихся необычайно одарённый Сперанский выдвигается на первое место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728455"/>
      </p:ext>
    </p:extLst>
  </p:cSld>
  <p:clrMapOvr>
    <a:masterClrMapping/>
  </p:clrMapOvr>
  <p:transition advTm="10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6/6f/Ivanov_Pavel_Alexeyevich_-_Portrait_of_Count_Mikhail_Speransky..jpeg/800px-Ivanov_Pavel_Alexeyevich_-_Portrait_of_Count_Mikhail_Speransky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2616" y="692695"/>
            <a:ext cx="3494861" cy="4067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5013176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в молодости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8815"/>
            <a:ext cx="52565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1790 году за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отличную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учеб М.М. Сперанского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переводят в Александро-Невскую семинарию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Санкт-Петербурге, куда направлялись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слушатели провинциальных семинарий со всей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В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обновлённой Александро-Невской семинарии главный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упор был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на высшую математику, опытную физику, «новую» философию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французский язык (международное средство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в то время).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этих дисциплинах Сперанский быстро сделал блестящие успехи. Свободно овладев французским, он увлёкся просветительской философией, что наложило несмываемый отпечаток на него в будущем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3912"/>
      </p:ext>
    </p:extLst>
  </p:cSld>
  <p:clrMapOvr>
    <a:masterClrMapping/>
  </p:clrMapOvr>
  <p:transition advTm="10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4996" y="518338"/>
            <a:ext cx="45365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Здесь он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знакомится с философскими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трудами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европейских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мыслителей. 1792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году заканчивает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учебу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но остается преподавать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своей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же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Сначала ему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доверено читать курс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а затем физики,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красноречия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и даже философии За 12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с 1795 по 1807 г., Сперанский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путь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Александро-Невской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 до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статс-секретаря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I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kazansky-spb.ru/UserFiles/2016_10_oktyabr/1_Akademia_70_let_09.10.2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" t="1046" r="1222" b="6868"/>
          <a:stretch/>
        </p:blipFill>
        <p:spPr bwMode="auto">
          <a:xfrm>
            <a:off x="179512" y="548680"/>
            <a:ext cx="3937283" cy="42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73" y="4869160"/>
            <a:ext cx="4211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Санкт-Петербургская духовная академия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675430"/>
      </p:ext>
    </p:extLst>
  </p:cSld>
  <p:clrMapOvr>
    <a:masterClrMapping/>
  </p:clrMapOvr>
  <p:transition advTm="10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7657"/>
            <a:ext cx="4608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лекционной работы молодой преподаватель со страстью занялся литературным трудом: писал стихи, составил развёрнутую «канву романа», размышлял над сложнейшими философскими проблемами. В журнале «Муза» за 1796 год были опубликованы его стихотворения: «Весна», «К дружбе». Наиболее значительное из его произведений данного времени — «Правила высшего красноречия», другое — рассуждение «О силе, основе и естестве». Оба были опубликованы уже после смерти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Сперанского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://pedagogic.ru/persons/item/f00/s00/e0000057/pic/00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287747" cy="56598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2140355"/>
      </p:ext>
    </p:extLst>
  </p:cSld>
  <p:clrMapOvr>
    <a:masterClrMapping/>
  </p:clrMapOvr>
  <p:transition advTm="10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2187" y="404664"/>
            <a:ext cx="60263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</a:p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ttp://rus4all.ria.ru/images/72378/39/723783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5188"/>
            <a:ext cx="6480720" cy="43059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885965"/>
      </p:ext>
    </p:extLst>
  </p:cSld>
  <p:clrMapOvr>
    <a:masterClrMapping/>
  </p:clrMapOvr>
  <p:transition advTm="10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99938"/>
            <a:ext cx="46440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1795 году митрополит Гавриил рекомендовал Сперанского князю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А. Б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 Куракину, богатому и влиятельному вельможе, на должность домашнего секретаря. Молодой человек явился к Куракину, и тот устроил ему экзамен: поручил написать одиннадцать писем разным лицам. Князю потребовался целый час, чтобы вкратце объяснить содержание писем, а Сперанскому только ночь, чтобы всё написать. В шесть часов утра одиннадцать писем, составленные в изысканной форме, лежали на столе Куракина. Вельможа был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покорён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arttrans.com.ua/imageproduct/712/Vladimir_Borovikovskiy_-_Portret_knjazja_ABKurakina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519"/>
            <a:ext cx="3672408" cy="48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85919"/>
            <a:ext cx="4283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Генерал-прокурор князь Алексей Борисович </a:t>
            </a:r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Куракин</a:t>
            </a:r>
          </a:p>
        </p:txBody>
      </p:sp>
    </p:spTree>
    <p:extLst>
      <p:ext uri="{BB962C8B-B14F-4D97-AF65-F5344CB8AC3E}">
        <p14:creationId xmlns:p14="http://schemas.microsoft.com/office/powerpoint/2010/main" xmlns="" val="4140608562"/>
      </p:ext>
    </p:extLst>
  </p:cSld>
  <p:clrMapOvr>
    <a:masterClrMapping/>
  </p:clrMapOvr>
  <p:transition advTm="10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16632"/>
            <a:ext cx="450001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 четыре года преподавательской деятельности происходит окончательное духовное созревание Сперанского Митрополит Гавриил предлагает ему принять монашество, открывавшее ему путь к архиерейскому сану. Но Михаил Михайлович решительно отклоняет это предложение, а затем делает выбор, круто меняющий его судьбу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2 января 1797 года он был зачислен в канцелярию генерал-прокурора с чином титулярного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советника. 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upload.wikimedia.org/wikipedia/commons/a/a4/Antropov_Archbishop_Gavri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3" t="1540" r="2605" b="1704"/>
          <a:stretch/>
        </p:blipFill>
        <p:spPr bwMode="auto">
          <a:xfrm>
            <a:off x="510029" y="482101"/>
            <a:ext cx="3502672" cy="45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13176"/>
            <a:ext cx="4499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</a:t>
            </a:r>
          </a:p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</a:t>
            </a:r>
          </a:p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Гавриил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24996822"/>
      </p:ext>
    </p:extLst>
  </p:cSld>
  <p:clrMapOvr>
    <a:masterClrMapping/>
  </p:clrMapOvr>
  <p:transition advTm="10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441" y="117693"/>
            <a:ext cx="517963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1802 году Сперанский стал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статс-секретарем Кочубея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перешел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министерство внутренних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дел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Деятельность Сперанского на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своих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должностях была очень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конструктивна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его ценили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коллеги. В этом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ему помогли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твердость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характера, умение ладить со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всеми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разбираться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характерах людей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его уникальные способности.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Начав свою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государственную службу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правления Павла I, когда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чиновники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 успели подписывать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выходившие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один за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другим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указы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Сперанский четко, кратко 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лаконично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излагал на бумаге свои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мысли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умел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самые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документы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4866681"/>
            <a:ext cx="39505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Князь</a:t>
            </a:r>
          </a:p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Павлович Кочубей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pearl-story.ru/wp-content/uploads/2016/06/Kochubey_Viktor_Pavlov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699" y="620688"/>
            <a:ext cx="3573759" cy="424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8263835"/>
      </p:ext>
    </p:extLst>
  </p:cSld>
  <p:clrMapOvr>
    <a:masterClrMapping/>
  </p:clrMapOvr>
  <p:transition advTm="10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17693"/>
            <a:ext cx="43293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Он работал по 18—19 часов в сутки: вставал в пять утра, писал, в восемь принимал посетителей, после приёма ехал во дворец, вечером опять писал. Не имея себе равных в тогдашней России по искусству составления канцелярских бумаг, Сперанский неизбежно стал правой рукой своего нового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тридцати лет Сперанский возглавил в Министерстве внутренних дел отдел, которому предписывалось готовить проекты государственных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преобразований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oceansbridge.com/paintings/artists/2013/vasily-tropinin/Vasily-Tropinin-xx-Mikhail-Sperans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882" y="260649"/>
            <a:ext cx="3847231" cy="48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103674"/>
            <a:ext cx="4644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М. М. Сперанского работы </a:t>
            </a:r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В. Тропинина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848648"/>
      </p:ext>
    </p:extLst>
  </p:cSld>
  <p:clrMapOvr>
    <a:masterClrMapping/>
  </p:clrMapOvr>
  <p:transition advTm="10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117693"/>
            <a:ext cx="46805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1806 году Кочубей начал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присылать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себя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статс-секретаря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доклады к Александру I.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Александра Павловича Сперанский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произвел самое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благоприятное впечатление. Император нашел поддержку в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лице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Сперанского,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I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европейских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поездках. В 1808 году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 подготовить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тот бы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изложил свое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видение преобразований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Им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 целый ряд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легли в основу внутренней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perevalnext.ru/wp-content/uploads/2012/05/Aleksandr_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99" y="414777"/>
            <a:ext cx="36004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11" y="5157192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</a:t>
            </a:r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762420267"/>
      </p:ext>
    </p:extLst>
  </p:cSld>
  <p:clrMapOvr>
    <a:masterClrMapping/>
  </p:clrMapOvr>
  <p:transition advTm="10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5364088" cy="66693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 (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1839)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Михаи́л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Миха́йлович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Спера́нский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января 1772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—23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февраля 1839) — русский общественный и государственный деятель, реформатор,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законотворец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основатель российской юридической науки и теоретического правоведения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fb.ru/misc/i/gallery/37650/1065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65551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085597"/>
      </p:ext>
    </p:extLst>
  </p:cSld>
  <p:clrMapOvr>
    <a:masterClrMapping/>
  </p:clrMapOvr>
  <p:transition advTm="10000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1808 году Сперанский сопровождает Александра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в Эрфурт на встречу с Наполеоном. О его роли в государственных делах России Наполеон , видимо, имел достаточную информацию. Французский император оказал большое внимание Сперанскому и даже в шутку спросил у Александра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«Не угодно ли Вам, государь, поменять мне этого человека на какое-нибудь королевство?» Достоверно известно, что Сперанский получил в награду от Наполеона за участие в сложных переговорах золотую табакерку (со своим портретом), усыпанную бриллиантами</a:t>
            </a:r>
            <a:endParaRPr lang="ru-RU" sz="2400" dirty="0"/>
          </a:p>
        </p:txBody>
      </p:sp>
      <p:pic>
        <p:nvPicPr>
          <p:cNvPr id="4098" name="Picture 2" descr="http://www.jeanlannes.com/wp-content/uploads/Erfurt/Napoleon_at_Erf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3877"/>
            <a:ext cx="55446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37112"/>
            <a:ext cx="3347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Эрфуртский конгресс 1808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042853"/>
      </p:ext>
    </p:extLst>
  </p:cSld>
  <p:clrMapOvr>
    <a:masterClrMapping/>
  </p:clrMapOvr>
  <p:transition advTm="10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98" y="117693"/>
            <a:ext cx="46805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I оценил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таланты Сперанского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назначил его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1808 г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своим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советником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делам.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 документы,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адресованные императору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через М.М.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Сперанского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В 1809 г. он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преобразований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включавший постепенную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ликвидацию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крепостного права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введение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суда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присяжных и создание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двухпалатного парламента.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1810 г.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финансовую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реформу. Тогда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был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faceofrussia.ru/img/pict/spera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2" r="4084"/>
          <a:stretch/>
        </p:blipFill>
        <p:spPr bwMode="auto">
          <a:xfrm>
            <a:off x="5076056" y="980728"/>
            <a:ext cx="37565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8831882"/>
      </p:ext>
    </p:extLst>
  </p:cSld>
  <p:clrMapOvr>
    <a:masterClrMapping/>
  </p:clrMapOvr>
  <p:transition advTm="10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90" y="33265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реформы и проекты </a:t>
            </a:r>
          </a:p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М.М. Сперанского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4" name="Picture 4" descr="http://www.syl.ru/misc/i/ai/144451/429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33493"/>
            <a:ext cx="6120680" cy="40029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417251"/>
      </p:ext>
    </p:extLst>
  </p:cSld>
  <p:clrMapOvr>
    <a:masterClrMapping/>
  </p:clrMapOvr>
  <p:transition advTm="10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35283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Высочайшим манифестом было объявлено (текст, конечно был подготовлен Сперанским) об учреждении вместо 20 коллегий – 8 министерств: военного (до 1808 – министерство военно-сухопутных сил), морского (до 1815 – министерство военно-морских сил),  иностранных дел, юстиции, внутренних дел, финансов, коммерции, народного просвещения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lib.exdat.com/tw_files2/urls_155/246/d-245370/7z-docs/1_html_m7554b469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552" y="2132856"/>
            <a:ext cx="542669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9711" y="548680"/>
            <a:ext cx="5508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1802</a:t>
            </a:r>
          </a:p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012893"/>
      </p:ext>
    </p:extLst>
  </p:cSld>
  <p:clrMapOvr>
    <a:masterClrMapping/>
  </p:clrMapOvr>
  <p:transition advTm="10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23" y="188640"/>
            <a:ext cx="86409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 при непосредственном участии Сперанского (концепция, текст). Был воспринят косным </a:t>
            </a:r>
            <a:r>
              <a:rPr lang="ru-RU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душевладельческим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дворянством чуть ли не как начало революции. Согласно этому указу помещики получили право отпускать крепостных на «волю», наделяя их землей. Практические результаты этого указа были ничтожны: за годы царствования Александра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было освобождено всего 47 тысяч человек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://panevin.ru/uploads/calendar/1803/ukaz_o_volnih_hlebopashtsah_1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0" t="9461" r="7367" b="9928"/>
          <a:stretch/>
        </p:blipFill>
        <p:spPr bwMode="auto">
          <a:xfrm>
            <a:off x="3430748" y="3068960"/>
            <a:ext cx="5486400" cy="34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7766" y="3933056"/>
            <a:ext cx="3522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1803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 «Вольных хлебопашцах»</a:t>
            </a:r>
          </a:p>
        </p:txBody>
      </p:sp>
    </p:spTree>
    <p:extLst>
      <p:ext uri="{BB962C8B-B14F-4D97-AF65-F5344CB8AC3E}">
        <p14:creationId xmlns:p14="http://schemas.microsoft.com/office/powerpoint/2010/main" xmlns="" val="2040293774"/>
      </p:ext>
    </p:extLst>
  </p:cSld>
  <p:clrMapOvr>
    <a:masterClrMapping/>
  </p:clrMapOvr>
  <p:transition advTm="10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0480" y="57861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11 декабря 1808</a:t>
            </a:r>
          </a:p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Указ «Об усовершенствовании народного воспитания»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9695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записке под весьма непритязательным названием коренился революционный план коренного изменения порядка производства в чины, установления прямой связи получения чина с образовательным цензом. Это было смелым покушением на систему чинопроизводства, действующую с эпохи Петра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Реформа Сперанского была осуществлена в реальности. Царь долго размышлял, колебался, но 6 августа следующего года подписал соответствующий указ. Именно это стало причиной ненависти к Сперанскому всего чиновничества, высших его слоев, большой части Петербургского общества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mage.jimcdn.com/app/cms/image/transf/none/path/s0c59af40797fd571/image/i55addede8d361dba/version/1424922296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12" y="0"/>
            <a:ext cx="4333164" cy="32391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0140856"/>
      </p:ext>
    </p:extLst>
  </p:cSld>
  <p:clrMapOvr>
    <a:masterClrMapping/>
  </p:clrMapOvr>
  <p:transition advTm="10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mage3"/>
          <p:cNvPicPr>
            <a:picLocks noChangeAspect="1" noChangeArrowheads="1"/>
          </p:cNvPicPr>
          <p:nvPr/>
        </p:nvPicPr>
        <p:blipFill>
          <a:blip r:embed="rId2" cstate="print"/>
          <a:srcRect l="2426"/>
          <a:stretch>
            <a:fillRect/>
          </a:stretch>
        </p:blipFill>
        <p:spPr bwMode="auto">
          <a:xfrm>
            <a:off x="5868144" y="188640"/>
            <a:ext cx="3096344" cy="42872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24536" cy="158417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Т3(2)-8 Дашкова. Суворов.</a:t>
            </a:r>
            <a:b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Д21 Воронцовы. Сперанский. </a:t>
            </a:r>
            <a:r>
              <a:rPr lang="ru-RU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Канкрин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: биографические повествования / Под ред. Н.Ф.Болдырева. - 2-е изд. - Челябинск : Урал-ЛТД, 1997. - 522 с.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772816"/>
            <a:ext cx="4464496" cy="508518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Биографии, сведенные в этом томе вместе, были изданы около ста лет назад отдельными книжками в серии "Жизнь замечательных людей", осуществленной Ф.Ф. Павленковым. Написанные в новом для того времени жанре поэтической хроники и историко-культурного исследования, эти тексты сохраняют по сей день информационную и энергетико-психологическую ценность. Писавшиеся "для простого народа", для российской провинции, сегодня они могут быть рекомендованы отнюдь не только библиофилам, но самой широкой читательской аудитории</a:t>
            </a:r>
            <a:endParaRPr lang="ru-RU" sz="2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e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31" t="-212" b="562"/>
          <a:stretch>
            <a:fillRect/>
          </a:stretch>
        </p:blipFill>
        <p:spPr bwMode="auto">
          <a:xfrm>
            <a:off x="4644008" y="1628800"/>
            <a:ext cx="368705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78" y="260648"/>
            <a:ext cx="47525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его результатами должны были стать Конституция и отмена крепостного права.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Суть реформ – разделение власти на законодательную, исполнительную, судебную; выборность части чиновников. Расширение свободы печати, но «в известных, точно определенных размерах». Примеряя новые идеи с реальностью, Сперанский заявлял, что законодательная инициатива должна принадлежать монарху и ему же – последнее слово, но ни один закон не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олжен войти в силу без рассмотрения в Государственной думе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02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1809 г. Проект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 переустройства России </a:t>
            </a:r>
            <a:endParaRPr lang="ru-RU" sz="3200" dirty="0"/>
          </a:p>
        </p:txBody>
      </p:sp>
      <p:pic>
        <p:nvPicPr>
          <p:cNvPr id="2050" name="Picture 2" descr="http://nwapa.spb.ru/sajt_ibo/vistavki/licej/images/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5220" y="1503231"/>
            <a:ext cx="4001719" cy="53717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17703"/>
      </p:ext>
    </p:extLst>
  </p:cSld>
  <p:clrMapOvr>
    <a:masterClrMapping/>
  </p:clrMapOvr>
  <p:transition advTm="10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otvet.imgsmail.ru/download/2799938_9132eb27a981988cd3a1fb647587d264_80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3794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116632"/>
            <a:ext cx="4248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понятие о разделение властей в России будет напрямую связанно с записками Сперанского Александру Павловичу. Разделение властей на законодательную, исполнительную и судебную, по мнению Михаила Михайловича была необходимая мера для успешного и продуктивного функционирования государства. Должна была работать система сдержек и противовесов, где каждая из ветвей независимо от друг друга влияет на работу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каждой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012545"/>
      </p:ext>
    </p:extLst>
  </p:cSld>
  <p:clrMapOvr>
    <a:masterClrMapping/>
  </p:clrMapOvr>
  <p:transition advTm="10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608512" cy="22322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Севастьянов Ф. «Внутренняя государственная безопасность есть предмет уважительный»: как в России пытались создать министерство полиции / Ф. Севастьянов // Родина. – 2011. - № 7 . – С. 58-61. 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348880"/>
            <a:ext cx="4176464" cy="439248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Одним из самых известных мероприятий царствования Александра </a:t>
            </a:r>
            <a:r>
              <a:rPr lang="en-US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было учреждение министерств и проведённая вслед за тем по проектам М. Сперанского комплексная министерская реформа. Было среди созданных в 1810-м министерств ведомство, которое долгое время считалось как бы экспериментом, причем неудачным, если не сказать ошибкой. Это было министерство полиции, о создании которого в начале </a:t>
            </a:r>
            <a:r>
              <a:rPr lang="en-US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века и рассказывает автор в данной статье</a:t>
            </a:r>
            <a:endParaRPr lang="ru-RU" sz="2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e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06" b="2810"/>
          <a:stretch>
            <a:fillRect/>
          </a:stretch>
        </p:blipFill>
        <p:spPr bwMode="auto">
          <a:xfrm>
            <a:off x="5142510" y="188640"/>
            <a:ext cx="378513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age4"/>
          <p:cNvPicPr>
            <a:picLocks noChangeAspect="1" noChangeArrowheads="1"/>
          </p:cNvPicPr>
          <p:nvPr/>
        </p:nvPicPr>
        <p:blipFill>
          <a:blip r:embed="rId3" cstate="print"/>
          <a:srcRect r="3001" b="-517"/>
          <a:stretch>
            <a:fillRect/>
          </a:stretch>
        </p:blipFill>
        <p:spPr bwMode="auto">
          <a:xfrm>
            <a:off x="4572000" y="2636912"/>
            <a:ext cx="3024336" cy="414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mp-npo.ru/news_img/Cherkutino/cherkutino-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4924"/>
            <a:ext cx="7400925" cy="55530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1539" y="296405"/>
            <a:ext cx="6339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и юность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659484"/>
      </p:ext>
    </p:extLst>
  </p:cSld>
  <p:clrMapOvr>
    <a:masterClrMapping/>
  </p:clrMapOvr>
  <p:transition advTm="1000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подразумевал законодательную власть, как органы народного представительства. Исполнительная власть являлась государственными органами, а именно министерства, правоохранительные службы. Судебная власть, по проекту М. М. Сперанского, реализуется системой судов, состоящих из назначаемых чиновников и выборных присяжных заседателей. Высший судебный орган страны – Сенат – избирается членами губернских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Дум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uchitel.3dn.ru/_ld/200/0064556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379" y="2729886"/>
            <a:ext cx="5328592" cy="398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7490990"/>
      </p:ext>
    </p:extLst>
  </p:cSld>
  <p:clrMapOvr>
    <a:masterClrMapping/>
  </p:clrMapOvr>
  <p:transition advTm="10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0974" y="260648"/>
            <a:ext cx="5076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 его законотворческая деятельность того времени не была реализована полностью. Разделение властей не утвердилось, государственная дума появилась по его образцу только через 100 лет. Из всех реформ, которые он предлагал в свет вышли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только:</a:t>
            </a:r>
          </a:p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госсовета (1810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министров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(1810-1811),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сената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(1811-1812).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peranskiy_Portr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69" y="116632"/>
            <a:ext cx="4308970" cy="41318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072" y="4268671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Над Михаилом Михайловичем сгущались тучи. Его энтузиазм и самоотдача не сильно нравилась другим приближенным ко двору Александра </a:t>
            </a:r>
            <a:r>
              <a:rPr lang="en-US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На монарха было постоянное давление со стороны консервативной части политической элиты. Политические противники Сперанского организовали придворную интригу, его обвинили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измене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713080"/>
      </p:ext>
    </p:extLst>
  </p:cSld>
  <p:clrMapOvr>
    <a:masterClrMapping/>
  </p:clrMapOvr>
  <p:transition advTm="10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 1812 г. его сослали в Нижний Новгород под строгий надзор полиции, а оттуда - в Пермь, где он прожил до 1816 года. В столицу Сперанский вернулся лишь через девять лет, в марте 1821 года. За всю проделанную работу ему заплатили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ссылкой. В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Сперанский занимался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творчеством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писал статьи и книги,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 годами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становился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 более и более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религиозным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1816 году попросил,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 вернули на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госслужбу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Это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 первая попытка Сперанского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вернуться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 общественной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опального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реформатора главой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пензенской губернии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http://sibirica.su/images/stories/sibirica/Sunduk/Speranskiyv/Dnev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29430"/>
            <a:ext cx="2736337" cy="26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4371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М.М. Сперанского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 дочери из Сибири</a:t>
            </a:r>
          </a:p>
        </p:txBody>
      </p:sp>
    </p:spTree>
    <p:extLst>
      <p:ext uri="{BB962C8B-B14F-4D97-AF65-F5344CB8AC3E}">
        <p14:creationId xmlns:p14="http://schemas.microsoft.com/office/powerpoint/2010/main" xmlns="" val="754058531"/>
      </p:ext>
    </p:extLst>
  </p:cSld>
  <p:clrMapOvr>
    <a:masterClrMapping/>
  </p:clrMapOvr>
  <p:transition advTm="10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608512" cy="16288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Воропанов В., </a:t>
            </a:r>
            <a:r>
              <a:rPr lang="ru-RU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Крестьянников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Е. М.М. Сперанский и сибирская система правосудия в </a:t>
            </a: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в. / В. Воропанов, Е. </a:t>
            </a:r>
            <a:r>
              <a:rPr lang="ru-RU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Крестьянников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Воросы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истории. – 2014. - № 7. – С. 3-18.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556792"/>
            <a:ext cx="4320480" cy="5123111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М.М. Сперанский, находясь в почетной ссылке, не отошел от решения важных государственных вопросов, а вершиной его сибирского генерал-губернаторства стало проведение широкомасштабного преобразования управления и суда в Сибири. В статье изучаются возможности реформированной им судебной организации западной части края действенно осуществлять правосудие. Обращается внимание на человеческие и материальные ресурсы юстиции, а также способность администрации содействовать повышению качества судопроизводства</a:t>
            </a:r>
            <a:endParaRPr lang="ru-RU" sz="2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e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41" b="1580"/>
          <a:stretch>
            <a:fillRect/>
          </a:stretch>
        </p:blipFill>
        <p:spPr bwMode="auto">
          <a:xfrm>
            <a:off x="5222120" y="188640"/>
            <a:ext cx="3707237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 descr="imag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3096344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214" y="404664"/>
            <a:ext cx="41764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1819 году Сперанский становится генерал-губернатором Сибири. Уже в Петербурге Михаил завершит свой проект по реорганизации управления Сибири, который будет утвержден Александром I. Вернувшись в Санкт-Петербург, Сперанский работает в должностях Члена Государственного Совета, и чине управляющего Комиссией по составлению законов. Вскоре на русский престол взошел новый император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– Николай I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s3.thingpic.com/images/Pe/3W1yEVPkCisppJLcLFC7dDn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498" y="548680"/>
            <a:ext cx="3920979" cy="505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5949280"/>
            <a:ext cx="4788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en-US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049058"/>
      </p:ext>
    </p:extLst>
  </p:cSld>
  <p:clrMapOvr>
    <a:masterClrMapping/>
  </p:clrMapOvr>
  <p:transition advTm="10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16632"/>
            <a:ext cx="47525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завоевал доверие Николая </a:t>
            </a:r>
            <a:r>
              <a:rPr lang="en-US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Николай очень ценил Михаила Михайловича и доверил ему членство в составе Верховного суда над декабристами. </a:t>
            </a:r>
          </a:p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учил юридической науке сына императора Александра Николаевича (которого в будущем назовут великим реформатором). Провел кодификацию законов Российского Империи.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свою продуктивную деятельность на важных административных должностях Николай 1 даровал Михаилу графское звание и орден Святого Апостола Андрея Первозванного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9864" y="5288340"/>
            <a:ext cx="4143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Святого апостола Андрея Первозванного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www.bestpodarki.ru/published/publicdata/ELITSUVEES/attachments/SC/products_pictures/POR%2001_e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863" y="-9693"/>
            <a:ext cx="4143392" cy="57728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4019266"/>
      </p:ext>
    </p:extLst>
  </p:cSld>
  <p:clrMapOvr>
    <a:masterClrMapping/>
  </p:clrMapOvr>
  <p:transition advTm="10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320480" cy="134076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Х2(2)4 Сперанский С.И. Учение С71 М.М. Сперанского о праве и государстве / С.И. Сперанский. - М. : Ось-89, 2004. - 224 с.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4392488" cy="532859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 настоящей книге освещаются становление и эволюция политико-правовых взглядов М. М. Сперанского, разработанные им проекты государственных преобразований, их реализация, дается обзор попыток систематизации российского законодательства в XVIII в. - I четверти XIX в., а также характеризуются место и роль М. М. Сперанского в успешной систематизации законодательства Российской империи во II четверти XIX в. В приложении приводится Манифест от 31 января 1833 г. о введении в действие Свода законов Российской империи</a:t>
            </a:r>
            <a:endParaRPr lang="ru-RU" sz="2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imag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84"/>
          <a:stretch>
            <a:fillRect/>
          </a:stretch>
        </p:blipFill>
        <p:spPr bwMode="auto">
          <a:xfrm>
            <a:off x="4716016" y="476672"/>
            <a:ext cx="4047066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Николаем I на графа Сперанского орденской ленты Андрея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Первозванного Художник А. </a:t>
            </a:r>
            <a:r>
              <a:rPr lang="ru-RU" sz="32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Кившенко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1833 год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vsdn.ru/images/data/mus/10037_big_1363590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922" y="188640"/>
            <a:ext cx="708598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2473593"/>
      </p:ext>
    </p:extLst>
  </p:cSld>
  <p:clrMapOvr>
    <a:masterClrMapping/>
  </p:clrMapOvr>
  <p:transition advTm="10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4624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руководил группой чиновников, занимавшихся составлением "Полного свода законов Российской Империи" в 45 томах, а также "Свода законов"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томах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В 1830 году он систематизировал все законы с 1649г. по 1825 г. общим числом в 30920, расположил их в хронологическом порядке и издал Полное собрание законов Российской Империи (45 томов). Одновременно были изданы шесть томов второго Полного собрания законов, куда вошли акты, принятые за время царствования Николая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400" dirty="0"/>
          </a:p>
        </p:txBody>
      </p:sp>
      <p:pic>
        <p:nvPicPr>
          <p:cNvPr id="9218" name="Picture 2" descr="http://rusantico.ru/images/cms/data/mg_645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80"/>
          <a:stretch/>
        </p:blipFill>
        <p:spPr bwMode="auto">
          <a:xfrm>
            <a:off x="3707904" y="3068958"/>
            <a:ext cx="5112568" cy="35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93096"/>
            <a:ext cx="3691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Свод законов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16-ти томах</a:t>
            </a:r>
          </a:p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1830 год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874252"/>
      </p:ext>
    </p:extLst>
  </p:cSld>
  <p:clrMapOvr>
    <a:masterClrMapping/>
  </p:clrMapOvr>
  <p:transition advTm="10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7985" y="108815"/>
            <a:ext cx="47525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16 октября 1838 года Сперанский простудился. Будучи больным, 22 октября он съездил на встречу с царем в Царское село, после чего слег с воспалением печени, осложненным гастрической горячкой. 23и 27 декабря император лично навестил больного Сперанского. 1 января 1839 года Сперанский был в последний раз награжден Николаем Павловичем: самодержец возвел его в графское достоинство. В память о пережитых страданиях Сперанский выбрал для графского герба девиз: «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adversis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sperat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 («В невзгодах уповает») 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www.symbolarium.ru/images/thumb/e/e5/A-00-3573.jpg/300px-A-00-3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242147" cy="4256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229200"/>
            <a:ext cx="4137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Герб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графа</a:t>
            </a:r>
          </a:p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Сперанского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736630"/>
      </p:ext>
    </p:extLst>
  </p:cSld>
  <p:clrMapOvr>
    <a:masterClrMapping/>
  </p:clrMapOvr>
  <p:transition advTm="10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4168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Михайлович Сперанский родился 1 января 1772 года в селе Черкутино Владимирской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губернии, стоящем на берегу речки </a:t>
            </a:r>
            <a:r>
              <a:rPr lang="ru-RU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Тунгары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в сорока верстах от губернского центра.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Семья его была самой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обычной: отец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его, Михаил Васильев (1739—1801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причетником </a:t>
            </a:r>
            <a:r>
              <a:rPr lang="ru-RU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черкутинской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поместье екатерининского вельможи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Салтыкова. Все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заботы по быту целиком и полностью лежали на матери — Прасковье Фёдоровой, дочери местного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дьякона.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рос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атмосфере религиозности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birmaga.ru/dosta/%D0%92+%D1%81%D0%B5%D0%BB%D0%B5+%D1%87%D0%B5%D1%80%D0%BA%D1%83%D1%82%D0%B8%D0%BD%D0%BE.+%D0%97%D0%B4%D0%B5%D1%81%D1%8C+%D0%BA%D1%80%D0%B5%D1%81%D1%82%D0%B8%D0%BB%D0%B8+%D0%BC.+%D0%9C.+%D0%A1%D0%BF%D0%B5%D1%80%D0%B0%D0%BD%D1%81%D0%BA%D0%BE%D0%B3%D0%BEa/5901_html_m3ba6c8e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2" t="29558" r="1853" b="5394"/>
          <a:stretch/>
        </p:blipFill>
        <p:spPr bwMode="auto">
          <a:xfrm>
            <a:off x="1367644" y="227221"/>
            <a:ext cx="6408712" cy="319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4921454"/>
      </p:ext>
    </p:extLst>
  </p:cSld>
  <p:clrMapOvr>
    <a:masterClrMapping/>
  </p:clrMapOvr>
  <p:transition advTm="10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9976"/>
            <a:ext cx="50405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во время болезни и после, Сперанский продолжал работать. Последняя работа Сперанского «О влиянии разума и совести на желания и намерения» датирована 8 января 1839 года. 7 февраля он вышел из дома в промозглую погоду, вновь простудился (теперь уже смертельно), вскоре у него случился «удар в голову и внутренности» (диагноз 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Арендта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). Но прожить Михаилу Михайловичу с графским титулом суждено было всего 41 день. Вскоре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11 февраля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1839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года он скончался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«Светило Русской администрации угасло». Он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кладбище в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Петербурге</a:t>
            </a:r>
          </a:p>
        </p:txBody>
      </p:sp>
      <p:pic>
        <p:nvPicPr>
          <p:cNvPr id="11266" name="Picture 2" descr="http://www.rosimperija.info/wp-content/uploads/2012/06/144740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3" y="4804680"/>
            <a:ext cx="40008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Могила</a:t>
            </a:r>
          </a:p>
          <a:p>
            <a:pPr algn="ctr"/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Сперанского в Александро-Невской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Лавре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275399"/>
      </p:ext>
    </p:extLst>
  </p:cSld>
  <p:clrMapOvr>
    <a:masterClrMapping/>
  </p:clrMapOvr>
  <p:transition advTm="10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861" y="188640"/>
            <a:ext cx="52373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жизнь</a:t>
            </a:r>
            <a:endParaRPr lang="ru-RU" sz="6000" dirty="0"/>
          </a:p>
        </p:txBody>
      </p:sp>
      <p:pic>
        <p:nvPicPr>
          <p:cNvPr id="13314" name="Picture 2" descr="http://cleverforever.ru/assets/upload/image/blog/82133872_4000579_0008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8" t="1108" r="1986" b="1980"/>
          <a:stretch/>
        </p:blipFill>
        <p:spPr bwMode="auto">
          <a:xfrm>
            <a:off x="2195735" y="980728"/>
            <a:ext cx="4752529" cy="58772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981702"/>
      </p:ext>
    </p:extLst>
  </p:cSld>
  <p:clrMapOvr>
    <a:masterClrMapping/>
  </p:clrMapOvr>
  <p:transition advTm="10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552082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 ноября 1798 года в 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Сампсониевском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соборе Сперанский обвенчался с 17-летней Елизаветой 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Стивенс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дочерью англиканского пастора. 5 сентября 1799 года у них родилась дочь Елизавета. После родов жена Сперанского заболела чахоткой и скончалась 6 ноября 1799 года. Смерть жены повергла его в глубокую депрессию, Сперанский несколько недель не появлялся на службе. Больше он так и не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женился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pastvu.com/_p/a/f/a/8/fa85fed1da8425099be1fc2651e35c5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75"/>
          <a:stretch/>
        </p:blipFill>
        <p:spPr bwMode="auto">
          <a:xfrm>
            <a:off x="395536" y="404664"/>
            <a:ext cx="3768285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4485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Сампсониевский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xmlns="" val="3932323274"/>
      </p:ext>
    </p:extLst>
  </p:cSld>
  <p:clrMapOvr>
    <a:masterClrMapping/>
  </p:clrMapOvr>
  <p:transition advTm="10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.120-bal.ru/pars_docs/refs/35/34659/34659_html_34546e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2935"/>
            <a:ext cx="3974521" cy="44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Дочь М. М. Сперанского Елизавета Фролова-</a:t>
            </a:r>
            <a:r>
              <a:rPr lang="ru-RU" sz="32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Багреева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564027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16 августа 1822 года Елизавета вышла замуж за Александра Алексеевича Фролова-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Багреева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впоследствии сенатора и черниговского губернатора. Их внук, князь Михаил Родионович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Кантакузен,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год столетия прадеда в знак уважения к заслугам последнего получил право принять его фамилию и впредь именоваться графом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Сперанским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687894"/>
      </p:ext>
    </p:extLst>
  </p:cSld>
  <p:clrMapOvr>
    <a:masterClrMapping/>
  </p:clrMapOvr>
  <p:transition advTm="10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682" y="1484784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Иоанна Иерусалимского— 31 декабря 1800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Святого Владимира 3-й степени — 18 ноября 1806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Святой Анны 1-й степени — 1807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Святого Владимира 2-й степени — 26 июня 1808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Святого Александра Невского — 1 января 1812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Алмазные знаки к Ордену Святого Александра Невского — 8 июля 1827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Святого апостола Андрея Первозванного — 19 января 1833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Графский титул — 1 января 1839 г.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член Императорской Академии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наук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(с 1819)</a:t>
            </a:r>
          </a:p>
          <a:p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(с 1821) и Действительный (с 1831) член Императорской Российской академии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почести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471265372"/>
      </p:ext>
    </p:extLst>
  </p:cSld>
  <p:clrMapOvr>
    <a:masterClrMapping/>
  </p:clrMapOvr>
  <p:transition advTm="10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293476"/>
            <a:ext cx="626469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1995 года Российская академия наук вручает Золотую медаль имени М. М. Сперанского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Имя Сперанского носят деревни в Новгородской области и в Башкортостане, улицы в Москве, Санкт-Петербурге, Тюмени, Пензе, Улан-Удэ, Наволоках Ивановской области, площадь в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М. М. Сперанского назван юридический факультет в Российской академии народного хозяйства и государственной службы при Президенте Российской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lang="ru-RU" alt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400" b="0" i="0" u="none" strike="noStrike" cap="none" normalizeH="0" baseline="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2392" y="260648"/>
            <a:ext cx="2893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</a:p>
        </p:txBody>
      </p:sp>
      <p:pic>
        <p:nvPicPr>
          <p:cNvPr id="15362" name="Picture 2" descr="http://www.ras.ru/FStorage/download.aspx?id=26ca702c-fb48-468f-abef-12cd092869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899" y="1988840"/>
            <a:ext cx="2956022" cy="2952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6393217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688" y="779961"/>
            <a:ext cx="6264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М. М. Сперанского назван юридический институт Владимирского Государственного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Перми сохранился дом, где Сперанский жил во время своей ссылки с сентября 1812 по сентябрь 1814 года. Теперь здание это расположено по адресу ул. 25-го Октября, 1. На нём 14 марта 2001 года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  <a:endParaRPr lang="ru-RU" alt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Перми 18 ноября 2016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памятник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М.Сперанскому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университета</a:t>
            </a:r>
            <a:endParaRPr lang="ru-RU" alt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ic.pics.livejournal.com/pavel_petuxov/29676660/232400/232400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55" t="16677" r="27847" b="14626"/>
          <a:stretch/>
        </p:blipFill>
        <p:spPr bwMode="auto">
          <a:xfrm>
            <a:off x="6476755" y="188640"/>
            <a:ext cx="2376264" cy="30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100.psu.ru/wp-content/uploads/2016/11/speranski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6192"/>
            <a:ext cx="4414287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0290126"/>
      </p:ext>
    </p:extLst>
  </p:cSld>
  <p:clrMapOvr>
    <a:masterClrMapping/>
  </p:clrMapOvr>
  <p:transition advTm="10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Иркутске сохранился дом, где жил Сперанский с 1819 по 1820 год. На доме установлена мемориальная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  <a:endParaRPr lang="ru-RU" alt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Барельеф с изображением Сперанского расположен на пьедестале памятника Александру III в Иркутске.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России памятник установили в Иркутске 25 ноября 2016 года в сквере на пересечении улиц </a:t>
            </a:r>
            <a:r>
              <a:rPr lang="ru-RU" alt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Сухэ-Батора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 Рабочая </a:t>
            </a:r>
          </a:p>
        </p:txBody>
      </p:sp>
      <p:sp>
        <p:nvSpPr>
          <p:cNvPr id="3" name="AutoShape 2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://%D0%B1%D1%80%D0%BE%D0%BD%D1%88%D1%82%D0%B5%D0%B9%D0%BD-%D0%B2%D0%B8%D0%BA%D1%82%D0%BE%D1%80.%D1%80%D1%84/wp-content/uploads/2016/06/speranskij-900600-683x102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3" name="Picture 15" descr="D:\Строева ОМ\speranskij-900600-683x1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6" t="13715" r="8685" b="15325"/>
          <a:stretch/>
        </p:blipFill>
        <p:spPr bwMode="auto">
          <a:xfrm>
            <a:off x="6156176" y="312737"/>
            <a:ext cx="2690934" cy="3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https://img-fotki.yandex.ru/get/4605/dragongv52.10/0_57b61_da0d7b67_-1-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4" t="13229" b="10934"/>
          <a:stretch/>
        </p:blipFill>
        <p:spPr bwMode="auto">
          <a:xfrm>
            <a:off x="612775" y="3816303"/>
            <a:ext cx="2532820" cy="28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http://russkiymir.ru/upload/medialibrary/e0d/e0dc15aa2925f09cba6b24f765f927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49"/>
          <a:stretch/>
        </p:blipFill>
        <p:spPr bwMode="auto">
          <a:xfrm>
            <a:off x="4427984" y="3788713"/>
            <a:ext cx="3854202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8359661"/>
      </p:ext>
    </p:extLst>
  </p:cSld>
  <p:clrMapOvr>
    <a:masterClrMapping/>
  </p:clrMapOvr>
  <p:transition advTm="10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7693"/>
            <a:ext cx="57606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М. М. Сперанский. Серия «Выдающиеся юристы России». Почтовая марка 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2012</a:t>
            </a:r>
            <a:r>
              <a:rPr lang="ru-RU" alt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доска в Пензе в честь Михаила Михайловича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Сперанского</a:t>
            </a: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b="1" dirty="0" smtClean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М. М. Сперанский на Памятнике «1000-летие России» в Великом Новгороде (стоит крайний правый)</a:t>
            </a:r>
          </a:p>
          <a:p>
            <a:pPr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Горельеф на памятнике императору Николаю Первому «Награждение Сперанского»,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upload.wikimedia.org/wikipedia/commons/1/16/Stolypin_memo_IMG_3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4707"/>
            <a:ext cx="3096689" cy="21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stamps.philately.ru/image/cache/data/russia220916_2012/1630M_2-900x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421" y="260648"/>
            <a:ext cx="2024186" cy="20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oyota-rus2.narod.ru/files/voyage3/11-06-10_voyage-1117/P81701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10"/>
          <a:stretch/>
        </p:blipFill>
        <p:spPr bwMode="auto">
          <a:xfrm>
            <a:off x="3419872" y="2134707"/>
            <a:ext cx="3248322" cy="220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upload.wikimedia.org/wikipedia/commons/7/76/Detail_of_the_Monument_to_Nicholas_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388231"/>
            <a:ext cx="3137515" cy="23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580352"/>
      </p:ext>
    </p:extLst>
  </p:cSld>
  <p:clrMapOvr>
    <a:masterClrMapping/>
  </p:clrMapOvr>
  <p:transition advTm="10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17693"/>
            <a:ext cx="45365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Михайлович Сперанский однозначно основоположник российской юриспруденции. Этот человек, если можно так сказать, не своего времени. Родившись на пару десятков лет позже, он бы реализовал все задуманное и даже больше. Но увы, так получилось, что у него не было единомышленников, у него не было поддержки. Сперанский – это тот человек, чье имя должно вызывать уважение к стране. Его имя есть имя российской юриспруденции, и такие деятели как он бывают один раз 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news.boyarka.name/uploads/posts/2015-01/1421063416_speranski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4" r="5802"/>
          <a:stretch/>
        </p:blipFill>
        <p:spPr bwMode="auto">
          <a:xfrm>
            <a:off x="292941" y="1124744"/>
            <a:ext cx="384124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8394031"/>
      </p:ext>
    </p:extLst>
  </p:cSld>
  <p:clrMapOvr>
    <a:masterClrMapping/>
  </p:clrMapOvr>
  <p:transition advTm="10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вященнический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род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отца Михаила Сперанского чуть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ли не на протяжении двух столетий «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окормлял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 деревенских жителей родовой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вотчины рода Салтыковых.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 всех детей до совершеннолетия доросли только два сына и две дочери. Михаил был старшим ребёнком. Он был мальчиком слабого здоровья, склонным к задумчивости, рано выучился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читать</a:t>
            </a:r>
            <a:endParaRPr lang="ru-RU" sz="2400" dirty="0"/>
          </a:p>
        </p:txBody>
      </p:sp>
      <p:pic>
        <p:nvPicPr>
          <p:cNvPr id="3" name="Picture 2" descr="https://pastvu.com/_p/a/m/8/n/m8n1u9c39y5l925e3j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37"/>
          <a:stretch/>
        </p:blipFill>
        <p:spPr bwMode="auto">
          <a:xfrm>
            <a:off x="249551" y="2852936"/>
            <a:ext cx="8637013" cy="29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0212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Снегирёво</a:t>
            </a:r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-Черкутино Усадьба Салтыковых</a:t>
            </a:r>
          </a:p>
        </p:txBody>
      </p:sp>
    </p:spTree>
    <p:extLst>
      <p:ext uri="{BB962C8B-B14F-4D97-AF65-F5344CB8AC3E}">
        <p14:creationId xmlns:p14="http://schemas.microsoft.com/office/powerpoint/2010/main" xmlns="" val="3280531152"/>
      </p:ext>
    </p:extLst>
  </p:cSld>
  <p:clrMapOvr>
    <a:masterClrMapping/>
  </p:clrMapOvr>
  <p:transition advTm="10000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stpravda.ru/upload/medialibrary/ec5/ec550e462ca5bf826d9289bf9c942c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26823"/>
            <a:ext cx="6480720" cy="48425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67744" y="1166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19" y="94257"/>
            <a:ext cx="86816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Почти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всё своё время Михаил проводил в одиночестве или же в общении с дедом Василием, сохранившим замечательную память на разные житейские истории. Именно от него получил будущий государственный деятель первые сведения об устройстве мира и месте человека в нём. Мальчик регулярно ходил со своим слепым дедом в церковь и там читал «Апостол» и «Часослов» вместо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пономаря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://sobory.ru/pic/02850/02874_20140713_1453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0" b="5817"/>
          <a:stretch/>
        </p:blipFill>
        <p:spPr bwMode="auto">
          <a:xfrm>
            <a:off x="1691680" y="2876222"/>
            <a:ext cx="5760639" cy="319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975" y="6072183"/>
            <a:ext cx="9145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Никольская церковь Владимирской губернии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246105"/>
      </p:ext>
    </p:extLst>
  </p:cSld>
  <p:clrMapOvr>
    <a:masterClrMapping/>
  </p:clrMapOvr>
  <p:transition advTm="10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698" y="836712"/>
            <a:ext cx="38832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Сперанский впоследствии никогда не забывал о своём происхождении и гордился им. Его биограф М. А. Корф рассказывал историю, как однажды вечером он заглянул к Сперанскому, тогда уже видному чиновнику. Михаил Михайлович собственноручно устраивал себе постель на лавке: клал овчинный тулуп, грязную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подушку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image.jimcdn.com/app/cms/image/transf/dimension=1920x400:format=jpg/path/s2fbe312f9054f824/image/i5d2fea33c1cc2ce0/version/1475483890/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96" r="5989" b="15958"/>
          <a:stretch/>
        </p:blipFill>
        <p:spPr bwMode="auto">
          <a:xfrm>
            <a:off x="4320760" y="670928"/>
            <a:ext cx="4520413" cy="54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336694"/>
      </p:ext>
    </p:extLst>
  </p:cSld>
  <p:clrMapOvr>
    <a:masterClrMapping/>
  </p:clrMapOvr>
  <p:transition advTm="10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92282"/>
            <a:ext cx="49685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Мальчику было шесть лет, когда в его жизни произошло событие, оказавшее огромное влияние на дальнейшую жизнь: летом в Черкутино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приехал протоиерей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Афанасьевич Самборский, который был тогда гофмейстером Двора наследника престола Павла Петровича, а позже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духовником великих князей Александра и Константина Павловичей. Самборскому мальчик очень полюбился, он познакомился с его родителями, играл с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ним. Через много лет в доме покровительствовавшего ему Самборского Сперанский встретится со своей невестой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zaist.ru/upload/medialibrary/3b2/3b2cdfd16264b03356c969c98fa3d6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40418" cy="42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29" y="4508491"/>
            <a:ext cx="3780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Протоиерей</a:t>
            </a:r>
          </a:p>
          <a:p>
            <a:pPr algn="ctr"/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Афанасьевич Самборский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3107064635"/>
      </p:ext>
    </p:extLst>
  </p:cSld>
  <p:clrMapOvr>
    <a:masterClrMapping/>
  </p:clrMapOvr>
  <p:transition advTm="10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www.vladregion.info/files/images/articles/selo_cherkutino._rodina_velikogo_reformatora/img_1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73" t="6787" r="9731" b="11189"/>
          <a:stretch/>
        </p:blipFill>
        <p:spPr bwMode="auto">
          <a:xfrm>
            <a:off x="2267744" y="116632"/>
            <a:ext cx="4680520" cy="31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56992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Свою фамилию Михаил получил при поступлении во Владимирскую семинарию от дяди Матвея Богословского (латинское слово "</a:t>
            </a:r>
            <a:r>
              <a:rPr lang="ru-RU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speranta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" означает "надежда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"). Его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вроде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как бы пророчило Сперанскому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самую обычную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судьбу,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но Михаил был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талантливым, щедро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одаренным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 природы. В семь лет от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роду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он начинает обучение в духовной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 Владимире. Во время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учебы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 большую тягу к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книгам, он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любил думать и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размышлять. Именно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формировался </a:t>
            </a:r>
            <a:r>
              <a:rPr lang="ru-RU" sz="2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endParaRPr lang="ru-RU" sz="24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041467"/>
      </p:ext>
    </p:extLst>
  </p:cSld>
  <p:clrMapOvr>
    <a:masterClrMapping/>
  </p:clrMapOvr>
  <p:transition advTm="10000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2962</Words>
  <Application>Microsoft Office PowerPoint</Application>
  <PresentationFormat>Экран (4:3)</PresentationFormat>
  <Paragraphs>132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Гений русской бюрократии</vt:lpstr>
      <vt:lpstr>Граф (1839) Михаи́л Миха́йлович Спера́нский (12 января 1772 —23 февраля 1839) — русский общественный и государственный деятель, реформатор, законотворец, основатель российской юридической науки и теоретического правоведения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Т3(2)-8 Дашкова. Суворов. Д21 Воронцовы. Сперанский. Канкрин: биографические повествования / Под ред. Н.Ф.Болдырева. - 2-е изд. - Челябинск : Урал-ЛТД, 1997. - 522 с.</vt:lpstr>
      <vt:lpstr>Слайд 27</vt:lpstr>
      <vt:lpstr>Слайд 28</vt:lpstr>
      <vt:lpstr>Севастьянов Ф. «Внутренняя государственная безопасность есть предмет уважительный»: как в России пытались создать министерство полиции / Ф. Севастьянов // Родина. – 2011. - № 7 . – С. 58-61. </vt:lpstr>
      <vt:lpstr>Слайд 30</vt:lpstr>
      <vt:lpstr>Слайд 31</vt:lpstr>
      <vt:lpstr>Слайд 32</vt:lpstr>
      <vt:lpstr>Воропанов В., Крестьянников Е. М.М. Сперанский и сибирская система правосудия в XIX в. / В. Воропанов, Е. Крестьянников // Воросы истории. – 2014. - № 7. – С. 3-18.</vt:lpstr>
      <vt:lpstr>Слайд 34</vt:lpstr>
      <vt:lpstr>Слайд 35</vt:lpstr>
      <vt:lpstr>Х2(2)4 Сперанский С.И. Учение С71 М.М. Сперанского о праве и государстве / С.И. Сперанский. - М. : Ось-89, 2004. - 224 с.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Гений русской бюрократии</dc:title>
  <dc:creator>Труфанова Ирина Николаевна</dc:creator>
  <cp:lastModifiedBy>krisanova_tn</cp:lastModifiedBy>
  <cp:revision>166</cp:revision>
  <dcterms:created xsi:type="dcterms:W3CDTF">2016-12-05T08:08:46Z</dcterms:created>
  <dcterms:modified xsi:type="dcterms:W3CDTF">2017-03-02T10:51:22Z</dcterms:modified>
</cp:coreProperties>
</file>